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319" r:id="rId3"/>
    <p:sldId id="298" r:id="rId4"/>
    <p:sldId id="311" r:id="rId5"/>
    <p:sldId id="312" r:id="rId6"/>
    <p:sldId id="314" r:id="rId7"/>
    <p:sldId id="315" r:id="rId8"/>
    <p:sldId id="318" r:id="rId9"/>
    <p:sldId id="320" r:id="rId10"/>
    <p:sldId id="321" r:id="rId11"/>
    <p:sldId id="322" r:id="rId12"/>
    <p:sldId id="316" r:id="rId13"/>
    <p:sldId id="317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EE464C"/>
    <a:srgbClr val="F27275"/>
    <a:srgbClr val="F16267"/>
    <a:srgbClr val="FDF7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4040" autoAdjust="0"/>
  </p:normalViewPr>
  <p:slideViewPr>
    <p:cSldViewPr snapToGrid="0" showGuides="1">
      <p:cViewPr varScale="1">
        <p:scale>
          <a:sx n="150" d="100"/>
          <a:sy n="150" d="100"/>
        </p:scale>
        <p:origin x="1624" y="168"/>
      </p:cViewPr>
      <p:guideLst>
        <p:guide orient="horz" pos="21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647538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475967" y="3413032"/>
            <a:ext cx="756084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81845" y="3413032"/>
            <a:ext cx="756084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11948" y="3413032"/>
            <a:ext cx="756084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514215" y="2107431"/>
            <a:ext cx="1849139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780649" y="2107431"/>
            <a:ext cx="1849139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9176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73882" y="2146300"/>
            <a:ext cx="3912393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777980" y="3287032"/>
            <a:ext cx="1588041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58070" y="1232549"/>
            <a:ext cx="3489938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8070" y="3583106"/>
            <a:ext cx="3489938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6101046" y="11995154"/>
            <a:ext cx="581352" cy="35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1506" y="2246601"/>
            <a:ext cx="348615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56035" y="1869245"/>
            <a:ext cx="1538017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2542820" y="1869245"/>
            <a:ext cx="1538017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29605" y="1869245"/>
            <a:ext cx="1538017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307893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-1524000" y="879941"/>
            <a:ext cx="10669905" cy="59874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9297" y="295021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语言程序设计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2819823" y="2974722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86600" y="2339191"/>
            <a:ext cx="172355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习题课</a:t>
            </a:r>
            <a:endParaRPr lang="zh-CN" altLang="zh-CN" sz="40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2176BAC-8BC6-604A-994E-35C195BF767E}"/>
              </a:ext>
            </a:extLst>
          </p:cNvPr>
          <p:cNvSpPr txBox="1"/>
          <p:nvPr/>
        </p:nvSpPr>
        <p:spPr>
          <a:xfrm>
            <a:off x="173243" y="270933"/>
            <a:ext cx="990207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输入三个数字</a:t>
            </a:r>
            <a:r>
              <a:rPr lang="en-US" altLang="zh-CN" sz="1600" dirty="0"/>
              <a:t>a, b, c</a:t>
            </a:r>
            <a:r>
              <a:rPr lang="zh-CN" altLang="zh-CN" sz="1600" dirty="0"/>
              <a:t>，并输出三个数字中的最大值。例如，输入三个数字 </a:t>
            </a:r>
            <a:r>
              <a:rPr lang="en-US" altLang="zh-CN" sz="1600" dirty="0"/>
              <a:t>1 2 4</a:t>
            </a:r>
            <a:r>
              <a:rPr lang="zh-CN" altLang="zh-CN" sz="1600" dirty="0"/>
              <a:t>，输出为：最大的数字是</a:t>
            </a:r>
            <a:r>
              <a:rPr lang="en-US" altLang="zh-CN" sz="1600" dirty="0"/>
              <a:t>: 4</a:t>
            </a:r>
            <a:r>
              <a:rPr lang="zh-CN" altLang="zh-CN" sz="1600" dirty="0"/>
              <a:t>。</a:t>
            </a:r>
          </a:p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  <a:endParaRPr lang="zh-CN" altLang="zh-CN" sz="1600" dirty="0"/>
          </a:p>
          <a:p>
            <a:r>
              <a:rPr lang="en-US" altLang="zh-CN" sz="1600" dirty="0"/>
              <a:t>int main(void)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int (p)(int, int) = max;</a:t>
            </a:r>
            <a:endParaRPr lang="zh-CN" altLang="zh-CN" sz="1600" dirty="0"/>
          </a:p>
          <a:p>
            <a:r>
              <a:rPr lang="en-US" altLang="zh-CN" sz="1600" dirty="0"/>
              <a:t>    int a, b, c, d;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zh-CN" altLang="zh-CN" sz="1600" dirty="0"/>
              <a:t>请输入三个数字</a:t>
            </a:r>
            <a:r>
              <a:rPr lang="en-US" altLang="zh-CN" sz="1600" dirty="0"/>
              <a:t>:");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scanf</a:t>
            </a:r>
            <a:r>
              <a:rPr lang="en-US" altLang="zh-CN" sz="1600" dirty="0"/>
              <a:t>("%d %d %d", &amp; a, &amp; b, &amp; c);</a:t>
            </a:r>
            <a:endParaRPr lang="zh-CN" altLang="zh-CN" sz="1600" dirty="0"/>
          </a:p>
          <a:p>
            <a:r>
              <a:rPr lang="en-US" altLang="zh-CN" sz="1600" dirty="0"/>
              <a:t>    d = p(p(a, b), c); 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</a:t>
            </a:r>
            <a:r>
              <a:rPr lang="zh-CN" altLang="zh-CN" sz="1600" dirty="0"/>
              <a:t>最大的数字是</a:t>
            </a:r>
            <a:r>
              <a:rPr lang="en-US" altLang="zh-CN" sz="1600" dirty="0"/>
              <a:t>: %d\n", d);</a:t>
            </a:r>
            <a:endParaRPr lang="zh-CN" altLang="zh-CN" sz="1600" dirty="0"/>
          </a:p>
          <a:p>
            <a:r>
              <a:rPr lang="en-US" altLang="zh-CN" sz="1600" dirty="0"/>
              <a:t>    return 0;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int max(int x, int y)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return x &gt; y ? x : y;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3A440D-93E6-3C4D-AF69-786E02099CAC}"/>
              </a:ext>
            </a:extLst>
          </p:cNvPr>
          <p:cNvSpPr txBox="1"/>
          <p:nvPr/>
        </p:nvSpPr>
        <p:spPr>
          <a:xfrm>
            <a:off x="550334" y="4428066"/>
            <a:ext cx="3081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答案：</a:t>
            </a:r>
          </a:p>
          <a:p>
            <a:r>
              <a:rPr lang="zh-CN" altLang="zh-CN" sz="1600" dirty="0"/>
              <a:t>函数未声明</a:t>
            </a:r>
            <a:r>
              <a:rPr lang="en-US" altLang="zh-CN" sz="1600" dirty="0"/>
              <a:t>int max(int x, int y);</a:t>
            </a:r>
            <a:endParaRPr lang="zh-CN" altLang="zh-CN" sz="1600" dirty="0"/>
          </a:p>
          <a:p>
            <a:r>
              <a:rPr lang="en-US" altLang="zh-CN" sz="1600" dirty="0"/>
              <a:t>	int (*p)(int, int) = max;</a:t>
            </a:r>
            <a:endParaRPr lang="zh-CN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4506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82B938-ED90-D54E-9E40-E70E380A2223}"/>
              </a:ext>
            </a:extLst>
          </p:cNvPr>
          <p:cNvSpPr txBox="1"/>
          <p:nvPr/>
        </p:nvSpPr>
        <p:spPr>
          <a:xfrm>
            <a:off x="218392" y="84667"/>
            <a:ext cx="800841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输出结构体中第二个学生的信息，其中只需输出年份信息即可。</a:t>
            </a:r>
          </a:p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  <a:endParaRPr lang="zh-CN" altLang="zh-CN" sz="1600" dirty="0"/>
          </a:p>
          <a:p>
            <a:r>
              <a:rPr lang="en-US" altLang="zh-CN" sz="1600" dirty="0"/>
              <a:t>struct date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int y, m, d;</a:t>
            </a:r>
            <a:endParaRPr lang="zh-CN" altLang="zh-CN" sz="1600" dirty="0"/>
          </a:p>
          <a:p>
            <a:r>
              <a:rPr lang="en-US" altLang="zh-CN" sz="1600" dirty="0"/>
              <a:t>};</a:t>
            </a:r>
            <a:endParaRPr lang="zh-CN" altLang="zh-CN" sz="1600" dirty="0"/>
          </a:p>
          <a:p>
            <a:r>
              <a:rPr lang="en-US" altLang="zh-CN" sz="1600" dirty="0"/>
              <a:t>typedef struct </a:t>
            </a:r>
            <a:r>
              <a:rPr lang="en-US" altLang="zh-CN" sz="1600" dirty="0" err="1"/>
              <a:t>stu</a:t>
            </a:r>
            <a:endParaRPr lang="zh-CN" altLang="zh-CN" sz="1600" dirty="0"/>
          </a:p>
          <a:p>
            <a:r>
              <a:rPr lang="en-US" altLang="zh-CN" sz="1600" dirty="0"/>
              <a:t>{ </a:t>
            </a:r>
            <a:endParaRPr lang="zh-CN" altLang="zh-CN" sz="1600" dirty="0"/>
          </a:p>
          <a:p>
            <a:r>
              <a:rPr lang="en-US" altLang="zh-CN" sz="1600" dirty="0"/>
              <a:t>	char n[10];</a:t>
            </a:r>
            <a:endParaRPr lang="zh-CN" altLang="zh-CN" sz="1600" dirty="0"/>
          </a:p>
          <a:p>
            <a:r>
              <a:rPr lang="en-US" altLang="zh-CN" sz="1600" dirty="0"/>
              <a:t>	struct date b;</a:t>
            </a:r>
            <a:endParaRPr lang="zh-CN" altLang="zh-CN" sz="1600" dirty="0"/>
          </a:p>
          <a:p>
            <a:r>
              <a:rPr lang="en-US" altLang="zh-CN" sz="1600" dirty="0"/>
              <a:t>	int age;</a:t>
            </a:r>
            <a:endParaRPr lang="zh-CN" altLang="zh-CN" sz="1600" dirty="0"/>
          </a:p>
          <a:p>
            <a:r>
              <a:rPr lang="en-US" altLang="zh-CN" sz="1600" dirty="0"/>
              <a:t>}Student;</a:t>
            </a:r>
            <a:endParaRPr lang="zh-CN" altLang="zh-CN" sz="1600" dirty="0"/>
          </a:p>
          <a:p>
            <a:r>
              <a:rPr lang="en-US" altLang="zh-CN" sz="1600" dirty="0"/>
              <a:t>int main()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struct Student </a:t>
            </a:r>
            <a:r>
              <a:rPr lang="en-US" altLang="zh-CN" sz="1600" dirty="0" err="1"/>
              <a:t>stu</a:t>
            </a:r>
            <a:r>
              <a:rPr lang="en-US" altLang="zh-CN" sz="1600" dirty="0"/>
              <a:t>[2]={{"Wang",{1999,11,11},31}, {"Zhang",{1998,11,20},21}};</a:t>
            </a:r>
            <a:endParaRPr lang="zh-CN" altLang="zh-CN" sz="1600" dirty="0"/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printf</a:t>
            </a:r>
            <a:r>
              <a:rPr lang="en-US" altLang="zh-CN" sz="1600" dirty="0"/>
              <a:t>("%</a:t>
            </a:r>
            <a:r>
              <a:rPr lang="en-US" altLang="zh-CN" sz="1600" dirty="0" err="1"/>
              <a:t>s,%d,%d</a:t>
            </a:r>
            <a:r>
              <a:rPr lang="en-US" altLang="zh-CN" sz="1600" dirty="0"/>
              <a:t>\n", (stu+1)-&gt;n, (stu+1)-&gt;b-&gt;y, (stu+1)-&gt;age);</a:t>
            </a:r>
            <a:endParaRPr lang="zh-CN" altLang="zh-CN" sz="1600" dirty="0"/>
          </a:p>
          <a:p>
            <a:r>
              <a:rPr lang="en-US" altLang="zh-CN" sz="1600" dirty="0"/>
              <a:t>	return 0;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8F9A9F-0878-2C43-83D6-B49D7FDB1847}"/>
              </a:ext>
            </a:extLst>
          </p:cNvPr>
          <p:cNvSpPr txBox="1"/>
          <p:nvPr/>
        </p:nvSpPr>
        <p:spPr>
          <a:xfrm>
            <a:off x="609600" y="5080000"/>
            <a:ext cx="23759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答案：</a:t>
            </a:r>
          </a:p>
          <a:p>
            <a:r>
              <a:rPr lang="en-US" altLang="zh-CN" sz="1600" dirty="0"/>
              <a:t>	Student </a:t>
            </a:r>
            <a:r>
              <a:rPr lang="en-US" altLang="zh-CN" sz="1600" dirty="0" err="1"/>
              <a:t>stu</a:t>
            </a:r>
            <a:r>
              <a:rPr lang="en-US" altLang="zh-CN" sz="1600" dirty="0"/>
              <a:t>[2]</a:t>
            </a:r>
            <a:endParaRPr lang="zh-CN" altLang="zh-CN" sz="1600" dirty="0"/>
          </a:p>
          <a:p>
            <a:r>
              <a:rPr lang="en-US" altLang="zh-CN" sz="1600" dirty="0"/>
              <a:t>	(stu+1)-&gt;</a:t>
            </a:r>
            <a:r>
              <a:rPr lang="en-US" altLang="zh-CN" sz="1600" dirty="0" err="1"/>
              <a:t>b.y</a:t>
            </a:r>
            <a:endParaRPr lang="zh-CN" altLang="zh-CN" sz="1600" dirty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938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798830" y="539750"/>
            <a:ext cx="4677410" cy="63696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写出程序的运行结果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include&lt;stdio.h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fun (unsigned long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unsigned long x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0,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t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=1;</a:t>
            </a:r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while(* n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){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t=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10;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if(t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2!=0)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x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=x+t*i;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i=i * 10;</a:t>
            </a:r>
          </a:p>
          <a:p>
            <a:pPr lvl="1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*n=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n/10;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}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* n=x;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20920" y="3651250"/>
            <a:ext cx="3346450" cy="429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答案：The result is:</a:t>
            </a:r>
            <a:r>
              <a:rPr lang="en-US" altLang="zh-CN" sz="2000" b="1">
                <a:solidFill>
                  <a:srgbClr val="FF0000"/>
                </a:solidFill>
              </a:rPr>
              <a:t>3579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2810" y="814705"/>
            <a:ext cx="4677410" cy="26765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main()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unsigned long n= 2356789;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fun(&amp;n) 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printf ("\nThe result is:     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ld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n",n)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0;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4820920" y="4594225"/>
            <a:ext cx="33464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sz="2000" b="1" dirty="0">
                <a:solidFill>
                  <a:schemeClr val="tx2"/>
                </a:solidFill>
                <a:sym typeface="+mn-ea"/>
              </a:rPr>
              <a:t>需要写出程序的输出结果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798830" y="539750"/>
            <a:ext cx="7461885" cy="56311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完善程序：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本程序的功能是:输人一个字符串存放到字符数组s中，接着将s中连续的多个空格压缩成一个空格,并输出压缩空格后的字符串。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#include&lt;stdio.h&gt;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main() {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s[100];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flag=_____, i=0,j=0;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gets(s) 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while(___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____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if (s[i]!=' ') { s[ j++]=s[i]; flag=0; }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else if (___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____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{ s[ j++]=s[i]; flag=1; }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i++;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s[ j]='\0';puts(s);return 0;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2348865" y="2697480"/>
            <a:ext cx="47752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0000"/>
                </a:solidFill>
                <a:sym typeface="+mn-ea"/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19605" y="3432810"/>
            <a:ext cx="133540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s[i]!='\0'</a:t>
            </a:r>
          </a:p>
        </p:txBody>
      </p:sp>
      <p:sp>
        <p:nvSpPr>
          <p:cNvPr id="3" name="矩形 2"/>
          <p:cNvSpPr/>
          <p:nvPr/>
        </p:nvSpPr>
        <p:spPr>
          <a:xfrm>
            <a:off x="2297430" y="4180840"/>
            <a:ext cx="113919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flag==0</a:t>
            </a:r>
          </a:p>
        </p:txBody>
      </p:sp>
      <p:sp>
        <p:nvSpPr>
          <p:cNvPr id="4" name="矩形 3"/>
          <p:cNvSpPr/>
          <p:nvPr/>
        </p:nvSpPr>
        <p:spPr>
          <a:xfrm>
            <a:off x="3584575" y="3432810"/>
            <a:ext cx="201549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/>
                </a:solidFill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</a:rPr>
              <a:t>循环结束条件</a:t>
            </a:r>
          </a:p>
        </p:txBody>
      </p:sp>
      <p:sp>
        <p:nvSpPr>
          <p:cNvPr id="5" name="矩形 4"/>
          <p:cNvSpPr/>
          <p:nvPr/>
        </p:nvSpPr>
        <p:spPr>
          <a:xfrm>
            <a:off x="6328410" y="2887980"/>
            <a:ext cx="2565400" cy="30460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/>
                </a:solidFill>
              </a:rPr>
              <a:t>flag=0</a:t>
            </a:r>
            <a:r>
              <a:rPr lang="zh-CN" altLang="en-US" sz="2000" b="1" dirty="0">
                <a:solidFill>
                  <a:schemeClr val="tx2"/>
                </a:solidFill>
              </a:rPr>
              <a:t>，代表</a:t>
            </a:r>
            <a:r>
              <a:rPr lang="en-US" altLang="zh-CN" sz="2000" b="1" dirty="0">
                <a:solidFill>
                  <a:schemeClr val="tx2"/>
                </a:solidFill>
              </a:rPr>
              <a:t>s[ j ]</a:t>
            </a:r>
            <a:r>
              <a:rPr lang="zh-CN" altLang="en-US" sz="2000" b="1" dirty="0">
                <a:solidFill>
                  <a:schemeClr val="tx2"/>
                </a:solidFill>
              </a:rPr>
              <a:t>存放的是非空格字符；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2"/>
                </a:solidFill>
              </a:rPr>
              <a:t>flag=1</a:t>
            </a:r>
            <a:r>
              <a:rPr lang="zh-CN" altLang="en-US" sz="2000" b="1" dirty="0">
                <a:solidFill>
                  <a:schemeClr val="tx2"/>
                </a:solidFill>
              </a:rPr>
              <a:t>，代表</a:t>
            </a:r>
            <a:r>
              <a:rPr lang="en-US" altLang="zh-CN" sz="2000" b="1" dirty="0">
                <a:solidFill>
                  <a:schemeClr val="tx2"/>
                </a:solidFill>
              </a:rPr>
              <a:t>f[ j ]</a:t>
            </a:r>
            <a:r>
              <a:rPr lang="zh-CN" altLang="en-US" sz="2000" b="1" dirty="0">
                <a:solidFill>
                  <a:schemeClr val="tx2"/>
                </a:solidFill>
              </a:rPr>
              <a:t>存放了空格字符，再次遇到空格的时候需要省略</a:t>
            </a:r>
            <a:r>
              <a:rPr lang="en-US" altLang="zh-CN" sz="2000" b="1" dirty="0">
                <a:solidFill>
                  <a:schemeClr val="tx2"/>
                </a:solidFill>
              </a:rPr>
              <a:t>s[i]</a:t>
            </a:r>
            <a:r>
              <a:rPr lang="zh-CN" altLang="en-US" sz="2000" b="1" dirty="0">
                <a:solidFill>
                  <a:schemeClr val="tx2"/>
                </a:solidFill>
              </a:rPr>
              <a:t>的赋值，当遇到非空格符时，重新置为</a:t>
            </a:r>
            <a:r>
              <a:rPr lang="en-US" altLang="zh-CN" sz="2000" b="1" dirty="0">
                <a:solidFill>
                  <a:schemeClr val="tx2"/>
                </a:solidFill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DF10B8-B0D1-1747-BA98-B42C22C2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63" y="0"/>
            <a:ext cx="648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1242060" y="890905"/>
            <a:ext cx="6268085" cy="52622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 x=1,y=2,z=0x0043;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c1=4,c2=16;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i=0,j=1;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(1)j++ ? ++j : i++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(2)++c1|c2&lt;&lt;2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(3)~x&lt;&lt;1&amp;0x0f|y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(4)c1&lt;&lt;++i+i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(5)c2=z</a:t>
            </a:r>
          </a:p>
        </p:txBody>
      </p:sp>
      <p:sp>
        <p:nvSpPr>
          <p:cNvPr id="2" name="矩形 1"/>
          <p:cNvSpPr/>
          <p:nvPr/>
        </p:nvSpPr>
        <p:spPr>
          <a:xfrm>
            <a:off x="4340225" y="273494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" name="矩形 5"/>
          <p:cNvSpPr/>
          <p:nvPr/>
        </p:nvSpPr>
        <p:spPr>
          <a:xfrm>
            <a:off x="4288155" y="3472815"/>
            <a:ext cx="751840" cy="4277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69</a:t>
            </a:r>
          </a:p>
        </p:txBody>
      </p:sp>
      <p:sp>
        <p:nvSpPr>
          <p:cNvPr id="9" name="矩形 8"/>
          <p:cNvSpPr/>
          <p:nvPr/>
        </p:nvSpPr>
        <p:spPr>
          <a:xfrm>
            <a:off x="4288155" y="419417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0" name="矩形 9"/>
          <p:cNvSpPr/>
          <p:nvPr/>
        </p:nvSpPr>
        <p:spPr>
          <a:xfrm>
            <a:off x="4340225" y="494347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1" name="矩形 10"/>
          <p:cNvSpPr/>
          <p:nvPr/>
        </p:nvSpPr>
        <p:spPr>
          <a:xfrm>
            <a:off x="4288155" y="5692775"/>
            <a:ext cx="169735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67 或 0x43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1242060" y="890905"/>
            <a:ext cx="6722745" cy="52622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a=4,b=6,c;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 x=0xe0ff,y=0xff23;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#define A a+b*a+b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(1)a^b&lt;&lt;2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(2)++a|b&lt;&lt;2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(3)c=x&gt;&gt;8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(4)a*A+b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(5)a&gt;&gt;2 ? a+b ? y&amp;0x004f : b/2 : a-b ? y&amp;0x003e : a*2</a:t>
            </a:r>
          </a:p>
        </p:txBody>
      </p:sp>
      <p:sp>
        <p:nvSpPr>
          <p:cNvPr id="2" name="矩形 1"/>
          <p:cNvSpPr/>
          <p:nvPr/>
        </p:nvSpPr>
        <p:spPr>
          <a:xfrm>
            <a:off x="4340225" y="273494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6" name="矩形 5"/>
          <p:cNvSpPr/>
          <p:nvPr/>
        </p:nvSpPr>
        <p:spPr>
          <a:xfrm>
            <a:off x="4288155" y="347281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9" name="矩形 8"/>
          <p:cNvSpPr/>
          <p:nvPr/>
        </p:nvSpPr>
        <p:spPr>
          <a:xfrm>
            <a:off x="4288155" y="4194175"/>
            <a:ext cx="15938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0xe0 或-32</a:t>
            </a:r>
          </a:p>
        </p:txBody>
      </p:sp>
      <p:sp>
        <p:nvSpPr>
          <p:cNvPr id="10" name="矩形 9"/>
          <p:cNvSpPr/>
          <p:nvPr/>
        </p:nvSpPr>
        <p:spPr>
          <a:xfrm>
            <a:off x="4340225" y="494347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52</a:t>
            </a:r>
          </a:p>
        </p:txBody>
      </p:sp>
      <p:sp>
        <p:nvSpPr>
          <p:cNvPr id="11" name="矩形 10"/>
          <p:cNvSpPr/>
          <p:nvPr/>
        </p:nvSpPr>
        <p:spPr>
          <a:xfrm>
            <a:off x="8016875" y="5692775"/>
            <a:ext cx="68389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矩形 3"/>
          <p:cNvSpPr/>
          <p:nvPr/>
        </p:nvSpPr>
        <p:spPr>
          <a:xfrm>
            <a:off x="1550670" y="6153150"/>
            <a:ext cx="692086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a&gt;&gt;2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?</a:t>
            </a:r>
            <a:r>
              <a:rPr lang="en-US" altLang="zh-CN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(</a:t>
            </a: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 a+b ? y&amp;0x004f : b/2 </a:t>
            </a:r>
            <a:r>
              <a:rPr lang="en-US" altLang="zh-CN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)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: </a:t>
            </a:r>
            <a:r>
              <a:rPr lang="en-US" altLang="zh-CN" sz="2000" b="1" dirty="0">
                <a:solidFill>
                  <a:srgbClr val="00B0F0"/>
                </a:solidFill>
                <a:sym typeface="+mn-ea"/>
              </a:rPr>
              <a:t>(</a:t>
            </a:r>
            <a:r>
              <a:rPr lang="zh-CN" altLang="en-US" sz="2000" b="1" dirty="0">
                <a:solidFill>
                  <a:srgbClr val="00B0F0"/>
                </a:solidFill>
                <a:sym typeface="+mn-ea"/>
              </a:rPr>
              <a:t>a-b ? y&amp;0x003e : a*2</a:t>
            </a:r>
            <a:r>
              <a:rPr lang="en-US" altLang="zh-CN" sz="2000" b="1" dirty="0">
                <a:solidFill>
                  <a:srgbClr val="00B0F0"/>
                </a:solidFill>
                <a:sym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1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1001395" y="239395"/>
            <a:ext cx="6722745" cy="63696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s1[]="abcdefg";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s2[]="hijklmn";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 T{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*s;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float x;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y[3];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}a[]={{s1,102.3,{-1,1,2}},{s2,78.2,{0,2,1}}},*p=a;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计算：</a:t>
            </a:r>
          </a:p>
          <a:p>
            <a:pPr>
              <a:lnSpc>
                <a:spcPct val="120000"/>
              </a:lnSpc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)(p+1)-&gt;s[5]</a:t>
            </a:r>
          </a:p>
          <a:p>
            <a:pPr>
              <a:lnSpc>
                <a:spcPct val="120000"/>
              </a:lnSpc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)*(++p)-&gt;y+2</a:t>
            </a:r>
          </a:p>
          <a:p>
            <a:pPr>
              <a:lnSpc>
                <a:spcPct val="120000"/>
              </a:lnSpc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)++ *p-&gt;y</a:t>
            </a:r>
          </a:p>
          <a:p>
            <a:pPr>
              <a:lnSpc>
                <a:spcPct val="120000"/>
              </a:lnSpc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)p[0].y[0]+*((a+1)-&gt;y+1)</a:t>
            </a:r>
          </a:p>
          <a:p>
            <a:pPr>
              <a:lnSpc>
                <a:spcPct val="120000"/>
              </a:lnSpc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)(p++)-&gt;s[0]='k',p-&gt;s[a[1].y[1]-a[0].y[2]]</a:t>
            </a:r>
          </a:p>
        </p:txBody>
      </p:sp>
      <p:sp>
        <p:nvSpPr>
          <p:cNvPr id="2" name="矩形 1"/>
          <p:cNvSpPr/>
          <p:nvPr/>
        </p:nvSpPr>
        <p:spPr>
          <a:xfrm>
            <a:off x="4391660" y="319913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" name="矩形 5"/>
          <p:cNvSpPr/>
          <p:nvPr/>
        </p:nvSpPr>
        <p:spPr>
          <a:xfrm>
            <a:off x="4443730" y="400367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矩形 8"/>
          <p:cNvSpPr/>
          <p:nvPr/>
        </p:nvSpPr>
        <p:spPr>
          <a:xfrm>
            <a:off x="4443730" y="4714240"/>
            <a:ext cx="15938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矩形 9"/>
          <p:cNvSpPr/>
          <p:nvPr/>
        </p:nvSpPr>
        <p:spPr>
          <a:xfrm>
            <a:off x="4512310" y="539877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矩形 2"/>
          <p:cNvSpPr/>
          <p:nvPr/>
        </p:nvSpPr>
        <p:spPr>
          <a:xfrm>
            <a:off x="6414135" y="607631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213156-CB71-F543-9092-C19C380DD051}"/>
              </a:ext>
            </a:extLst>
          </p:cNvPr>
          <p:cNvSpPr txBox="1"/>
          <p:nvPr/>
        </p:nvSpPr>
        <p:spPr>
          <a:xfrm>
            <a:off x="1210734" y="3617694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P+1</a:t>
            </a:r>
            <a:r>
              <a:rPr kumimoji="1" lang="zh-CN" altLang="en-US" sz="1400" dirty="0"/>
              <a:t>指的是第二个元素，指向</a:t>
            </a:r>
            <a:r>
              <a:rPr kumimoji="1" lang="en-US" altLang="zh-CN" sz="1400" dirty="0"/>
              <a:t>S</a:t>
            </a:r>
            <a:r>
              <a:rPr kumimoji="1" lang="zh-CN" altLang="en-US" sz="1400" dirty="0"/>
              <a:t>即为 </a:t>
            </a:r>
            <a:r>
              <a:rPr kumimoji="1" lang="en-US" altLang="zh-CN" sz="1400" dirty="0"/>
              <a:t>S2</a:t>
            </a:r>
            <a:r>
              <a:rPr kumimoji="1" lang="zh-CN" altLang="en-US" sz="1400" dirty="0"/>
              <a:t>字符串，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号即为</a:t>
            </a:r>
            <a:r>
              <a:rPr kumimoji="1" lang="en-US" altLang="zh-CN" sz="1400" dirty="0"/>
              <a:t>m</a:t>
            </a:r>
            <a:endParaRPr kumimoji="1"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5501E0-855D-9945-A1DD-4D38C5BCC322}"/>
              </a:ext>
            </a:extLst>
          </p:cNvPr>
          <p:cNvSpPr txBox="1"/>
          <p:nvPr/>
        </p:nvSpPr>
        <p:spPr>
          <a:xfrm>
            <a:off x="1300385" y="4310161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++p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号指针数组元素，</a:t>
            </a:r>
            <a:r>
              <a:rPr kumimoji="1" lang="en-US" altLang="zh-CN" sz="1400" dirty="0"/>
              <a:t>-&gt;y</a:t>
            </a:r>
            <a:r>
              <a:rPr kumimoji="1" lang="zh-CN" altLang="en-US" sz="1400" dirty="0"/>
              <a:t> 然后*表示为</a:t>
            </a:r>
            <a:r>
              <a:rPr kumimoji="1" lang="en-US" altLang="zh-CN" sz="1400" dirty="0"/>
              <a:t>{0,2,1}</a:t>
            </a:r>
            <a:r>
              <a:rPr kumimoji="1" lang="zh-CN" altLang="en-US" sz="1400" dirty="0"/>
              <a:t>中的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0+2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=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C751F9-43D3-7743-A454-216C1F22BED2}"/>
              </a:ext>
            </a:extLst>
          </p:cNvPr>
          <p:cNvSpPr txBox="1"/>
          <p:nvPr/>
        </p:nvSpPr>
        <p:spPr>
          <a:xfrm>
            <a:off x="1300385" y="5027711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* </a:t>
            </a:r>
            <a:r>
              <a:rPr kumimoji="1" lang="en-US" altLang="zh-CN" sz="1400" dirty="0"/>
              <a:t>P-&gt;y</a:t>
            </a:r>
            <a:r>
              <a:rPr kumimoji="1" lang="zh-CN" altLang="en-US" sz="1400" dirty="0"/>
              <a:t> 为 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再</a:t>
            </a:r>
            <a:r>
              <a:rPr kumimoji="1" lang="en-US" altLang="zh-CN" sz="1400" dirty="0"/>
              <a:t>++</a:t>
            </a:r>
            <a:r>
              <a:rPr kumimoji="1" lang="zh-CN" altLang="en-US" sz="1400" dirty="0"/>
              <a:t> 即为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104A5F-BF07-0943-8EB4-7934F4B831AB}"/>
              </a:ext>
            </a:extLst>
          </p:cNvPr>
          <p:cNvSpPr txBox="1"/>
          <p:nvPr/>
        </p:nvSpPr>
        <p:spPr>
          <a:xfrm>
            <a:off x="375253" y="5768538"/>
            <a:ext cx="8768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P[0]</a:t>
            </a:r>
            <a:r>
              <a:rPr kumimoji="1" lang="zh-CN" altLang="en-US" sz="1400" dirty="0"/>
              <a:t>为指针数组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号元素，然后</a:t>
            </a:r>
            <a:r>
              <a:rPr kumimoji="1" lang="en-US" altLang="zh-CN" sz="1400" dirty="0"/>
              <a:t>.y[0]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，后面（</a:t>
            </a:r>
            <a:r>
              <a:rPr kumimoji="1" lang="en-US" altLang="zh-CN" sz="1400" dirty="0"/>
              <a:t>a+1</a:t>
            </a:r>
            <a:r>
              <a:rPr kumimoji="1" lang="zh-CN" altLang="en-US" sz="1400" dirty="0"/>
              <a:t>）为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号元素，</a:t>
            </a:r>
            <a:r>
              <a:rPr kumimoji="1" lang="en-US" altLang="zh-CN" sz="1400" dirty="0"/>
              <a:t>-&gt;y</a:t>
            </a:r>
            <a:r>
              <a:rPr kumimoji="1" lang="zh-CN" altLang="en-US" sz="1400" dirty="0"/>
              <a:t>为首元素地址，地址</a:t>
            </a:r>
            <a:r>
              <a:rPr kumimoji="1" lang="en-US" altLang="zh-CN" sz="1400" dirty="0"/>
              <a:t>+1</a:t>
            </a:r>
            <a:r>
              <a:rPr kumimoji="1" lang="zh-CN" altLang="en-US" sz="1400" dirty="0"/>
              <a:t>取* 为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-1+2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=1</a:t>
            </a:r>
            <a:endParaRPr kumimoji="1"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E49448-BB60-1549-BA69-86B866191100}"/>
              </a:ext>
            </a:extLst>
          </p:cNvPr>
          <p:cNvSpPr txBox="1"/>
          <p:nvPr/>
        </p:nvSpPr>
        <p:spPr>
          <a:xfrm>
            <a:off x="523750" y="6472742"/>
            <a:ext cx="7034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逗号表达式，取后面的数，前面</a:t>
            </a:r>
            <a:r>
              <a:rPr kumimoji="1" lang="en-US" altLang="zh-CN" sz="1400" dirty="0"/>
              <a:t>(p++)</a:t>
            </a:r>
            <a:r>
              <a:rPr kumimoji="1" lang="zh-CN" altLang="en-US" sz="1400" dirty="0"/>
              <a:t>表示，取第二号指针元素，</a:t>
            </a:r>
            <a:r>
              <a:rPr kumimoji="1" lang="en-US" altLang="zh-CN" sz="1400" dirty="0"/>
              <a:t>S</a:t>
            </a:r>
            <a:r>
              <a:rPr kumimoji="1" lang="zh-CN" altLang="en-US" sz="1400" dirty="0"/>
              <a:t>里面为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，所以，为</a:t>
            </a:r>
            <a:r>
              <a:rPr kumimoji="1" lang="en-US" altLang="zh-CN" sz="1400" dirty="0"/>
              <a:t>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3" grpId="0"/>
      <p:bldP spid="4" grpId="0"/>
      <p:bldP spid="1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77302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1001395" y="239395"/>
            <a:ext cx="6722745" cy="63696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s[]="abcdefg";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t[]="hijkl";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x[4]={-1,0,3,2},y[3]={5,6,7},z[5]={0,10,3,4,1};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 T{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s;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*t;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*x;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a[]={{'s',s,x},{'t',"mnop",y},{'x',t,z}},*p=a;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)*(p-&gt;t ++)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)(++p)-&gt;x[z[4]]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)++ *p-&gt;x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)(*p).t[(p+1)-&gt;x[1]]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51985" y="360299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" name="矩形 5"/>
          <p:cNvSpPr/>
          <p:nvPr/>
        </p:nvSpPr>
        <p:spPr>
          <a:xfrm>
            <a:off x="4451985" y="434721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" name="矩形 8"/>
          <p:cNvSpPr/>
          <p:nvPr/>
        </p:nvSpPr>
        <p:spPr>
          <a:xfrm>
            <a:off x="4451985" y="5092065"/>
            <a:ext cx="15938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矩形 9"/>
          <p:cNvSpPr/>
          <p:nvPr/>
        </p:nvSpPr>
        <p:spPr>
          <a:xfrm>
            <a:off x="4451985" y="582041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5A42E0-A2C0-3948-BDE6-6D5E8CF40D40}"/>
              </a:ext>
            </a:extLst>
          </p:cNvPr>
          <p:cNvSpPr txBox="1"/>
          <p:nvPr/>
        </p:nvSpPr>
        <p:spPr>
          <a:xfrm>
            <a:off x="1001395" y="3953807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优先级，</a:t>
            </a:r>
            <a:r>
              <a:rPr kumimoji="1" lang="en-US" altLang="zh-CN" sz="1400" dirty="0"/>
              <a:t>p-&gt;t</a:t>
            </a:r>
            <a:r>
              <a:rPr kumimoji="1" lang="zh-CN" altLang="en-US" sz="1400" dirty="0"/>
              <a:t> 为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 总体就为</a:t>
            </a:r>
            <a:r>
              <a:rPr kumimoji="1" lang="en-US" altLang="zh-CN" sz="1400" dirty="0"/>
              <a:t>a</a:t>
            </a:r>
            <a:endParaRPr kumimoji="1"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EFFBBB-BBCF-F64D-A57F-8EB572BCC1A1}"/>
              </a:ext>
            </a:extLst>
          </p:cNvPr>
          <p:cNvSpPr txBox="1"/>
          <p:nvPr/>
        </p:nvSpPr>
        <p:spPr>
          <a:xfrm>
            <a:off x="382556" y="4739204"/>
            <a:ext cx="5993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(++p)</a:t>
            </a:r>
            <a:r>
              <a:rPr kumimoji="1" lang="zh-CN" altLang="en-US" sz="1400" dirty="0"/>
              <a:t>为第二号，</a:t>
            </a:r>
            <a:r>
              <a:rPr kumimoji="1" lang="en-US" altLang="zh-CN" sz="1400" dirty="0"/>
              <a:t>X</a:t>
            </a:r>
            <a:r>
              <a:rPr kumimoji="1" lang="zh-CN" altLang="en-US" sz="1400" dirty="0"/>
              <a:t>里面 </a:t>
            </a:r>
            <a:r>
              <a:rPr kumimoji="1" lang="en-US" altLang="zh-CN" sz="1400" dirty="0"/>
              <a:t>Z[4]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，即为 </a:t>
            </a:r>
            <a:r>
              <a:rPr kumimoji="1" lang="en-US" altLang="zh-CN" sz="1400" dirty="0"/>
              <a:t>X[1]</a:t>
            </a:r>
            <a:r>
              <a:rPr kumimoji="1" lang="zh-CN" altLang="en-US" sz="1400" dirty="0"/>
              <a:t>也就是 </a:t>
            </a:r>
            <a:r>
              <a:rPr kumimoji="1" lang="en-US" altLang="zh-CN" sz="1400" dirty="0"/>
              <a:t>y[3]</a:t>
            </a:r>
            <a:r>
              <a:rPr kumimoji="1" lang="zh-CN" altLang="en-US" sz="1400" dirty="0"/>
              <a:t>里面的第二号元素 </a:t>
            </a:r>
            <a:r>
              <a:rPr kumimoji="1" lang="en-US" altLang="zh-CN" sz="1400" dirty="0"/>
              <a:t>6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38A135-226E-D147-9738-F4907A2462C4}"/>
              </a:ext>
            </a:extLst>
          </p:cNvPr>
          <p:cNvSpPr txBox="1"/>
          <p:nvPr/>
        </p:nvSpPr>
        <p:spPr>
          <a:xfrm>
            <a:off x="1001395" y="5415043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*</a:t>
            </a:r>
            <a:r>
              <a:rPr kumimoji="1" lang="en-US" altLang="zh-CN" sz="1400" dirty="0"/>
              <a:t>P-&gt;x</a:t>
            </a:r>
            <a:r>
              <a:rPr kumimoji="1" lang="zh-CN" altLang="en-US" sz="1400" dirty="0"/>
              <a:t> 为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 整体</a:t>
            </a:r>
            <a:r>
              <a:rPr kumimoji="1" lang="en-US" altLang="zh-CN" sz="1400" dirty="0"/>
              <a:t>++</a:t>
            </a:r>
            <a:r>
              <a:rPr kumimoji="1" lang="zh-CN" altLang="en-US" sz="1400" dirty="0"/>
              <a:t> 为 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D15DDE-7413-1549-B998-D6EE06443051}"/>
              </a:ext>
            </a:extLst>
          </p:cNvPr>
          <p:cNvSpPr txBox="1"/>
          <p:nvPr/>
        </p:nvSpPr>
        <p:spPr>
          <a:xfrm>
            <a:off x="527653" y="6278161"/>
            <a:ext cx="4618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*</a:t>
            </a:r>
            <a:r>
              <a:rPr kumimoji="1" lang="en-US" altLang="zh-CN" sz="1400" dirty="0"/>
              <a:t>p</a:t>
            </a:r>
            <a:r>
              <a:rPr kumimoji="1" lang="zh-CN" altLang="en-US" sz="1400" dirty="0"/>
              <a:t>为第一个元素，</a:t>
            </a:r>
            <a:r>
              <a:rPr kumimoji="1" lang="en-US" altLang="zh-CN" sz="1400" dirty="0"/>
              <a:t>.t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S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(p+1)-&gt;x[1]</a:t>
            </a:r>
            <a:r>
              <a:rPr kumimoji="1" lang="zh-CN" altLang="en-US" sz="1400" dirty="0"/>
              <a:t>为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，所以 整体为 </a:t>
            </a:r>
            <a:r>
              <a:rPr kumimoji="1" lang="en-US" altLang="zh-CN" sz="1400" dirty="0"/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2" grpId="0"/>
      <p:bldP spid="14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1001395" y="239395"/>
            <a:ext cx="6722745" cy="52622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s[]="abcdefg";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 t[]="hijkl";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x[4]={-1,0,3,2},y[3]={5,6,7},z[5]={0,10,3,4,1};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 T{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s;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char *t;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*x;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 a[]={{'s',s,x},{'t',"mnop",y},{'x',t,z}},*p=a;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)*(p-&gt;x+2)+ *(p++ -&gt;x ++)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)p-&gt;t[*(p-&gt;x+2)+ *(p++ -&gt;x ++)]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)*(p++)-&gt;t=p-&gt;t[3],*p-&gt;t - *a-&gt;t</a:t>
            </a:r>
          </a:p>
        </p:txBody>
      </p:sp>
      <p:sp>
        <p:nvSpPr>
          <p:cNvPr id="2" name="矩形 1"/>
          <p:cNvSpPr/>
          <p:nvPr/>
        </p:nvSpPr>
        <p:spPr>
          <a:xfrm>
            <a:off x="5276850" y="3499485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矩形 5"/>
          <p:cNvSpPr/>
          <p:nvPr/>
        </p:nvSpPr>
        <p:spPr>
          <a:xfrm>
            <a:off x="5353685" y="4269740"/>
            <a:ext cx="75184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矩形 8"/>
          <p:cNvSpPr/>
          <p:nvPr/>
        </p:nvSpPr>
        <p:spPr>
          <a:xfrm>
            <a:off x="5353685" y="5041265"/>
            <a:ext cx="159385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" name="矩形 2"/>
          <p:cNvSpPr/>
          <p:nvPr/>
        </p:nvSpPr>
        <p:spPr>
          <a:xfrm>
            <a:off x="1473200" y="3873500"/>
            <a:ext cx="596709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*(p++ -&gt;x ++)的值为-1， *(p-&gt;x+2)的值为3</a:t>
            </a:r>
          </a:p>
        </p:txBody>
      </p:sp>
      <p:sp>
        <p:nvSpPr>
          <p:cNvPr id="4" name="矩形 3"/>
          <p:cNvSpPr/>
          <p:nvPr/>
        </p:nvSpPr>
        <p:spPr>
          <a:xfrm>
            <a:off x="1473200" y="4624070"/>
            <a:ext cx="596709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p-&gt;t[2]是c，右边的p++不会影响最左边的p-&gt;t[]</a:t>
            </a:r>
          </a:p>
        </p:txBody>
      </p:sp>
      <p:sp>
        <p:nvSpPr>
          <p:cNvPr id="5" name="矩形 4"/>
          <p:cNvSpPr/>
          <p:nvPr/>
        </p:nvSpPr>
        <p:spPr>
          <a:xfrm>
            <a:off x="1473200" y="5418455"/>
            <a:ext cx="6327775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*(p++)-&gt;t=p-&gt;t[3]使得a[0].t的值为“dbcdefg”,p指向第二个元素，*a-&gt;t的值为d,*p-&gt;t的值为m ，‘m’-‘d’=9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6757035" y="4464050"/>
            <a:ext cx="2051050" cy="273748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241300" y="-267335"/>
            <a:ext cx="2221865" cy="2756535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70" name="Group 69"/>
          <p:cNvGrpSpPr/>
          <p:nvPr/>
        </p:nvGrpSpPr>
        <p:grpSpPr>
          <a:xfrm>
            <a:off x="1472975" y="182667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91" name="矩形 90"/>
          <p:cNvSpPr/>
          <p:nvPr/>
        </p:nvSpPr>
        <p:spPr>
          <a:xfrm>
            <a:off x="798830" y="539750"/>
            <a:ext cx="7461885" cy="56311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程序改错：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下面的程序计算并输出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1!,2!,3!,4!,5!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的值。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#include&lt;stdio.h&gt;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factorial (int n){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k=1;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k*=n;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 k;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 main(void){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int i;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for(i=1;i&lt;6;i++){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printf(“%d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",factorial(i)) 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return 0;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4836160" y="4548505"/>
            <a:ext cx="342455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/>
                </a:solidFill>
              </a:rPr>
              <a:t>factorial(i)</a:t>
            </a:r>
            <a:r>
              <a:rPr lang="zh-CN" altLang="en-US" sz="2000" b="1" dirty="0">
                <a:solidFill>
                  <a:schemeClr val="tx2"/>
                </a:solidFill>
              </a:rPr>
              <a:t>返回 </a:t>
            </a:r>
            <a:r>
              <a:rPr lang="en-US" altLang="zh-CN" sz="2000" b="1" dirty="0">
                <a:solidFill>
                  <a:schemeClr val="tx2"/>
                </a:solidFill>
              </a:rPr>
              <a:t>i</a:t>
            </a:r>
            <a:r>
              <a:rPr lang="zh-CN" altLang="en-US" sz="2000" b="1" dirty="0">
                <a:solidFill>
                  <a:schemeClr val="tx2"/>
                </a:solidFill>
              </a:rPr>
              <a:t>！的值</a:t>
            </a:r>
          </a:p>
        </p:txBody>
      </p:sp>
      <p:sp>
        <p:nvSpPr>
          <p:cNvPr id="7" name="矩形 6"/>
          <p:cNvSpPr/>
          <p:nvPr/>
        </p:nvSpPr>
        <p:spPr>
          <a:xfrm>
            <a:off x="2730500" y="5899150"/>
            <a:ext cx="3827780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答案：将</a:t>
            </a:r>
            <a:r>
              <a:rPr lang="en-US" altLang="zh-CN" sz="2000" b="1" dirty="0">
                <a:solidFill>
                  <a:srgbClr val="FF0000"/>
                </a:solidFill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</a:rPr>
              <a:t>声明为</a:t>
            </a:r>
            <a:r>
              <a:rPr lang="en-US" altLang="zh-CN" sz="2000" b="1" dirty="0">
                <a:solidFill>
                  <a:srgbClr val="FF0000"/>
                </a:solidFill>
              </a:rPr>
              <a:t>static int k =1;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4615" y="2432685"/>
            <a:ext cx="342455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/>
                </a:solidFill>
              </a:rPr>
              <a:t>k</a:t>
            </a:r>
            <a:r>
              <a:rPr lang="zh-CN" altLang="en-US" sz="2000" b="1" dirty="0">
                <a:solidFill>
                  <a:schemeClr val="tx2"/>
                </a:solidFill>
              </a:rPr>
              <a:t>乘上</a:t>
            </a:r>
            <a:r>
              <a:rPr lang="en-US" altLang="zh-CN" sz="2000" b="1" dirty="0">
                <a:solidFill>
                  <a:schemeClr val="tx2"/>
                </a:solidFill>
              </a:rPr>
              <a:t>n</a:t>
            </a:r>
            <a:r>
              <a:rPr lang="zh-CN" altLang="en-US" sz="2000" b="1" dirty="0">
                <a:solidFill>
                  <a:schemeClr val="tx2"/>
                </a:solidFill>
              </a:rPr>
              <a:t>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E76A9301-FC15-5F4D-AC58-91A94E638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0866"/>
            <a:ext cx="4829176" cy="6858000"/>
          </a:xfrm>
        </p:spPr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E9FB8E-363D-AC46-A5FE-AF9E2CC425A1}"/>
              </a:ext>
            </a:extLst>
          </p:cNvPr>
          <p:cNvSpPr/>
          <p:nvPr/>
        </p:nvSpPr>
        <p:spPr>
          <a:xfrm>
            <a:off x="533400" y="474345"/>
            <a:ext cx="7797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下面程序实现求一维数组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中值为偶数的元素之和。例如，当一维数组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中的元素为：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10,4,2,7,3,12,5,34,5,9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，程序的输出应为：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result is: 62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 sum ( int a[ ],int n )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int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i,s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s = 0;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for (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=0;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&lt;n;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if (a[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% 2 == 0)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s = s +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return s;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 main()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int a[10]={10,4,2,7,3,12,5,34,5,9},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s = sum(a[10],10);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("The result is: %d\n", s);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B32331-59F6-7847-B60C-DEE5C07A1E4A}"/>
              </a:ext>
            </a:extLst>
          </p:cNvPr>
          <p:cNvSpPr txBox="1"/>
          <p:nvPr/>
        </p:nvSpPr>
        <p:spPr>
          <a:xfrm>
            <a:off x="1684867" y="5773804"/>
            <a:ext cx="2339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</a:t>
            </a:r>
            <a:r>
              <a:rPr lang="en-US" altLang="zh-CN" dirty="0" err="1"/>
              <a:t>s+a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 </a:t>
            </a:r>
            <a:r>
              <a:rPr lang="zh-CN" altLang="zh-CN" dirty="0"/>
              <a:t>或者</a:t>
            </a:r>
            <a:r>
              <a:rPr lang="en-US" altLang="zh-CN" dirty="0"/>
              <a:t>s+=a[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  <a:endParaRPr lang="zh-CN" altLang="zh-CN" dirty="0"/>
          </a:p>
          <a:p>
            <a:r>
              <a:rPr lang="en-US" altLang="zh-CN" dirty="0"/>
              <a:t>s = sum(a, 10);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473</TotalTime>
  <Words>2085</Words>
  <Application>Microsoft Macintosh PowerPoint</Application>
  <PresentationFormat>全屏显示(4:3)</PresentationFormat>
  <Paragraphs>235</Paragraphs>
  <Slides>13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DengXian</vt:lpstr>
      <vt:lpstr>DengXian</vt:lpstr>
      <vt:lpstr>Arial</vt:lpstr>
      <vt:lpstr>Calibri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Long Hu</cp:lastModifiedBy>
  <cp:revision>104</cp:revision>
  <dcterms:created xsi:type="dcterms:W3CDTF">2017-09-05T03:25:00Z</dcterms:created>
  <dcterms:modified xsi:type="dcterms:W3CDTF">2020-12-24T16:03:26Z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2052-11.1.0.9208</vt:lpwstr>
  </property>
</Properties>
</file>